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8" r:id="rId2"/>
    <p:sldMasterId id="2147483677" r:id="rId3"/>
    <p:sldMasterId id="2147483693" r:id="rId4"/>
    <p:sldMasterId id="2147483706" r:id="rId5"/>
    <p:sldMasterId id="2147483718" r:id="rId6"/>
    <p:sldMasterId id="2147483727" r:id="rId7"/>
  </p:sldMasterIdLst>
  <p:notesMasterIdLst>
    <p:notesMasterId r:id="rId25"/>
  </p:notesMasterIdLst>
  <p:handoutMasterIdLst>
    <p:handoutMasterId r:id="rId26"/>
  </p:handoutMasterIdLst>
  <p:sldIdLst>
    <p:sldId id="315" r:id="rId8"/>
    <p:sldId id="323" r:id="rId9"/>
    <p:sldId id="322" r:id="rId10"/>
    <p:sldId id="318" r:id="rId11"/>
    <p:sldId id="319" r:id="rId12"/>
    <p:sldId id="317" r:id="rId13"/>
    <p:sldId id="299" r:id="rId14"/>
    <p:sldId id="309" r:id="rId15"/>
    <p:sldId id="304" r:id="rId16"/>
    <p:sldId id="300" r:id="rId17"/>
    <p:sldId id="306" r:id="rId18"/>
    <p:sldId id="301" r:id="rId19"/>
    <p:sldId id="307" r:id="rId20"/>
    <p:sldId id="310" r:id="rId21"/>
    <p:sldId id="311" r:id="rId22"/>
    <p:sldId id="313" r:id="rId23"/>
    <p:sldId id="321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532" autoAdjust="0"/>
  </p:normalViewPr>
  <p:slideViewPr>
    <p:cSldViewPr>
      <p:cViewPr varScale="1">
        <p:scale>
          <a:sx n="83" d="100"/>
          <a:sy n="83" d="100"/>
        </p:scale>
        <p:origin x="-15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9AB4-FE98-4934-B001-474ABE93C5A0}" type="datetimeFigureOut">
              <a:rPr lang="nl-NL" smtClean="0"/>
              <a:pPr/>
              <a:t>4-12-2015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DB238-6AD9-4AAD-A16C-E753C7DF3AB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631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682A2-8148-4BE4-A0C9-96D9F1566EA8}" type="datetimeFigureOut">
              <a:rPr lang="nl-NL" smtClean="0"/>
              <a:pPr/>
              <a:t>4-12-2015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48E77-B22B-4BD6-86C4-0B420CE8695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027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only needed in case USAID does not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0B6CC-0B28-4ABC-AAB7-A310D6776A7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5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 from pathfinding countries show that the initial steps may take longer. Delays can be due to e.g. protocol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drug regulatory issues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8E77-B22B-4BD6-86C4-0B420CE8695A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9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8E77-B22B-4BD6-86C4-0B420CE8695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12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Agnes to explain the red sentences to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8E77-B22B-4BD6-86C4-0B420CE8695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6138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Short </a:t>
            </a:r>
            <a:r>
              <a:rPr lang="nl-NL" dirty="0" err="1" smtClean="0"/>
              <a:t>regimens</a:t>
            </a:r>
            <a:r>
              <a:rPr lang="nl-NL" dirty="0" smtClean="0"/>
              <a:t>: http://www.who.int/tb/challenges/mdr/short_regimen_use/en/</a:t>
            </a:r>
          </a:p>
          <a:p>
            <a:endParaRPr lang="nl-NL" dirty="0" smtClean="0"/>
          </a:p>
          <a:p>
            <a:r>
              <a:rPr lang="nl-NL" dirty="0" err="1" smtClean="0"/>
              <a:t>Bedaquilline</a:t>
            </a:r>
            <a:r>
              <a:rPr lang="nl-NL" dirty="0" smtClean="0"/>
              <a:t>:</a:t>
            </a:r>
            <a:r>
              <a:rPr lang="nl-NL" baseline="0" dirty="0" smtClean="0"/>
              <a:t> </a:t>
            </a:r>
            <a:r>
              <a:rPr lang="nl-NL" dirty="0" smtClean="0"/>
              <a:t>http://www.who.int/mediacentre/news/notes/2013/bedaquiline_mdr_tb_20130613/en/ </a:t>
            </a:r>
          </a:p>
          <a:p>
            <a:endParaRPr lang="nl-NL" dirty="0" smtClean="0"/>
          </a:p>
          <a:p>
            <a:r>
              <a:rPr lang="nl-NL" dirty="0" err="1" smtClean="0"/>
              <a:t>Delamanid</a:t>
            </a:r>
            <a:r>
              <a:rPr lang="nl-NL" dirty="0" smtClean="0"/>
              <a:t>: http://www.who.int/tb/features_archive/delamanid/en/ (28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Oct</a:t>
            </a:r>
            <a:r>
              <a:rPr lang="nl-NL" baseline="0" dirty="0" smtClean="0"/>
              <a:t> 2014)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8E77-B22B-4BD6-86C4-0B420CE8695A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nl-NL" b="1" dirty="0" err="1" smtClean="0"/>
              <a:t>Aim</a:t>
            </a:r>
            <a:r>
              <a:rPr lang="nl-NL" b="1" dirty="0" smtClean="0"/>
              <a:t>: </a:t>
            </a:r>
            <a:r>
              <a:rPr lang="nl-NL" dirty="0" err="1" smtClean="0"/>
              <a:t>fast</a:t>
            </a:r>
            <a:r>
              <a:rPr lang="nl-NL" dirty="0" smtClean="0"/>
              <a:t> diagnosis of MDR, XDR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fast</a:t>
            </a:r>
            <a:r>
              <a:rPr lang="nl-NL" dirty="0" smtClean="0"/>
              <a:t> treatment </a:t>
            </a:r>
            <a:r>
              <a:rPr lang="nl-NL" dirty="0" err="1" smtClean="0"/>
              <a:t>initiation</a:t>
            </a:r>
            <a:r>
              <a:rPr lang="nl-NL" dirty="0" smtClean="0"/>
              <a:t> (</a:t>
            </a:r>
            <a:r>
              <a:rPr lang="nl-NL" dirty="0" err="1" smtClean="0"/>
              <a:t>least</a:t>
            </a:r>
            <a:r>
              <a:rPr lang="nl-NL" dirty="0" smtClean="0"/>
              <a:t> </a:t>
            </a:r>
            <a:r>
              <a:rPr lang="nl-NL" dirty="0" err="1" smtClean="0"/>
              <a:t>toxic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is </a:t>
            </a:r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effective</a:t>
            </a:r>
            <a:r>
              <a:rPr lang="nl-NL" dirty="0" smtClean="0"/>
              <a:t>)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decrease</a:t>
            </a:r>
            <a:r>
              <a:rPr lang="nl-NL" dirty="0" smtClean="0"/>
              <a:t> </a:t>
            </a:r>
            <a:r>
              <a:rPr lang="nl-NL" dirty="0" err="1" smtClean="0"/>
              <a:t>burden</a:t>
            </a:r>
            <a:r>
              <a:rPr lang="nl-NL" dirty="0" smtClean="0"/>
              <a:t> on </a:t>
            </a:r>
            <a:r>
              <a:rPr lang="nl-NL" dirty="0" err="1" smtClean="0"/>
              <a:t>patient</a:t>
            </a:r>
            <a:r>
              <a:rPr lang="nl-NL" dirty="0" smtClean="0"/>
              <a:t>, health system, </a:t>
            </a:r>
            <a:r>
              <a:rPr lang="nl-NL" dirty="0" err="1" smtClean="0"/>
              <a:t>improve</a:t>
            </a:r>
            <a:r>
              <a:rPr lang="nl-NL" dirty="0" smtClean="0"/>
              <a:t> treatment </a:t>
            </a:r>
            <a:r>
              <a:rPr lang="nl-NL" dirty="0" err="1" smtClean="0"/>
              <a:t>outcomes</a:t>
            </a:r>
            <a:r>
              <a:rPr lang="nl-NL" dirty="0" smtClean="0"/>
              <a:t>.</a:t>
            </a:r>
          </a:p>
          <a:p>
            <a:pPr defTabSz="914350">
              <a:defRPr/>
            </a:pPr>
            <a:endParaRPr lang="nl-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8E77-B22B-4BD6-86C4-0B420CE8695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395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nl-NL" b="1" dirty="0" err="1" smtClean="0"/>
              <a:t>Aim</a:t>
            </a:r>
            <a:r>
              <a:rPr lang="nl-NL" b="1" dirty="0" smtClean="0"/>
              <a:t>: </a:t>
            </a:r>
            <a:r>
              <a:rPr lang="nl-NL" dirty="0" err="1" smtClean="0"/>
              <a:t>fast</a:t>
            </a:r>
            <a:r>
              <a:rPr lang="nl-NL" dirty="0" smtClean="0"/>
              <a:t> diagnosis of MDR, XDR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fast</a:t>
            </a:r>
            <a:r>
              <a:rPr lang="nl-NL" dirty="0" smtClean="0"/>
              <a:t> treatment </a:t>
            </a:r>
            <a:r>
              <a:rPr lang="nl-NL" dirty="0" err="1" smtClean="0"/>
              <a:t>initiation</a:t>
            </a:r>
            <a:r>
              <a:rPr lang="nl-NL" dirty="0" smtClean="0"/>
              <a:t> (</a:t>
            </a:r>
            <a:r>
              <a:rPr lang="nl-NL" dirty="0" err="1" smtClean="0"/>
              <a:t>least</a:t>
            </a:r>
            <a:r>
              <a:rPr lang="nl-NL" dirty="0" smtClean="0"/>
              <a:t> </a:t>
            </a:r>
            <a:r>
              <a:rPr lang="nl-NL" dirty="0" err="1" smtClean="0"/>
              <a:t>toxic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is </a:t>
            </a:r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effective</a:t>
            </a:r>
            <a:r>
              <a:rPr lang="nl-NL" dirty="0" smtClean="0"/>
              <a:t>)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decrease</a:t>
            </a:r>
            <a:r>
              <a:rPr lang="nl-NL" dirty="0" smtClean="0"/>
              <a:t> </a:t>
            </a:r>
            <a:r>
              <a:rPr lang="nl-NL" dirty="0" err="1" smtClean="0"/>
              <a:t>burden</a:t>
            </a:r>
            <a:r>
              <a:rPr lang="nl-NL" dirty="0" smtClean="0"/>
              <a:t> on </a:t>
            </a:r>
            <a:r>
              <a:rPr lang="nl-NL" dirty="0" err="1" smtClean="0"/>
              <a:t>patient</a:t>
            </a:r>
            <a:r>
              <a:rPr lang="nl-NL" dirty="0" smtClean="0"/>
              <a:t>, health system, </a:t>
            </a:r>
            <a:r>
              <a:rPr lang="nl-NL" dirty="0" err="1" smtClean="0"/>
              <a:t>improve</a:t>
            </a:r>
            <a:r>
              <a:rPr lang="nl-NL" dirty="0" smtClean="0"/>
              <a:t> treatment </a:t>
            </a:r>
            <a:r>
              <a:rPr lang="nl-NL" dirty="0" err="1" smtClean="0"/>
              <a:t>outcomes</a:t>
            </a:r>
            <a:r>
              <a:rPr lang="nl-NL" dirty="0" smtClean="0"/>
              <a:t>.</a:t>
            </a:r>
          </a:p>
          <a:p>
            <a:pPr defTabSz="914350">
              <a:defRPr/>
            </a:pPr>
            <a:endParaRPr lang="nl-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8E77-B22B-4BD6-86C4-0B420CE8695A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3959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nl-NL" b="1" dirty="0" err="1" smtClean="0"/>
              <a:t>Aim</a:t>
            </a:r>
            <a:r>
              <a:rPr lang="nl-NL" b="1" dirty="0" smtClean="0"/>
              <a:t>: </a:t>
            </a:r>
            <a:r>
              <a:rPr lang="nl-NL" dirty="0" err="1" smtClean="0"/>
              <a:t>fast</a:t>
            </a:r>
            <a:r>
              <a:rPr lang="nl-NL" dirty="0" smtClean="0"/>
              <a:t> diagnosis of MDR, XDR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fast</a:t>
            </a:r>
            <a:r>
              <a:rPr lang="nl-NL" dirty="0" smtClean="0"/>
              <a:t> treatment </a:t>
            </a:r>
            <a:r>
              <a:rPr lang="nl-NL" dirty="0" err="1" smtClean="0"/>
              <a:t>initiation</a:t>
            </a:r>
            <a:r>
              <a:rPr lang="nl-NL" dirty="0" smtClean="0"/>
              <a:t> (</a:t>
            </a:r>
            <a:r>
              <a:rPr lang="nl-NL" dirty="0" err="1" smtClean="0"/>
              <a:t>least</a:t>
            </a:r>
            <a:r>
              <a:rPr lang="nl-NL" dirty="0" smtClean="0"/>
              <a:t> </a:t>
            </a:r>
            <a:r>
              <a:rPr lang="nl-NL" dirty="0" err="1" smtClean="0"/>
              <a:t>toxic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is </a:t>
            </a:r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effective</a:t>
            </a:r>
            <a:r>
              <a:rPr lang="nl-NL" dirty="0" smtClean="0"/>
              <a:t>)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decrease</a:t>
            </a:r>
            <a:r>
              <a:rPr lang="nl-NL" dirty="0" smtClean="0"/>
              <a:t> </a:t>
            </a:r>
            <a:r>
              <a:rPr lang="nl-NL" dirty="0" err="1" smtClean="0"/>
              <a:t>burden</a:t>
            </a:r>
            <a:r>
              <a:rPr lang="nl-NL" dirty="0" smtClean="0"/>
              <a:t> on </a:t>
            </a:r>
            <a:r>
              <a:rPr lang="nl-NL" dirty="0" err="1" smtClean="0"/>
              <a:t>patient</a:t>
            </a:r>
            <a:r>
              <a:rPr lang="nl-NL" dirty="0" smtClean="0"/>
              <a:t>, health system, </a:t>
            </a:r>
            <a:r>
              <a:rPr lang="nl-NL" dirty="0" err="1" smtClean="0"/>
              <a:t>improve</a:t>
            </a:r>
            <a:r>
              <a:rPr lang="nl-NL" dirty="0" smtClean="0"/>
              <a:t> treatment </a:t>
            </a:r>
            <a:r>
              <a:rPr lang="nl-NL" dirty="0" err="1" smtClean="0"/>
              <a:t>outcomes</a:t>
            </a:r>
            <a:r>
              <a:rPr lang="nl-NL" dirty="0" smtClean="0"/>
              <a:t>.</a:t>
            </a:r>
          </a:p>
          <a:p>
            <a:pPr defTabSz="914350">
              <a:defRPr/>
            </a:pPr>
            <a:endParaRPr lang="nl-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8E77-B22B-4BD6-86C4-0B420CE8695A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395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1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jpe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2459598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000" i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5720" y="3021462"/>
            <a:ext cx="4143404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  <a:r>
              <a:rPr lang="en-US" dirty="0" smtClean="0"/>
              <a:t> without bullets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021462"/>
            <a:ext cx="4214813" cy="307181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Text without bullets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8000" y="1448880"/>
            <a:ext cx="8460000" cy="90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2459598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000" i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3021462"/>
            <a:ext cx="8501122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noProof="0" dirty="0" smtClean="0"/>
              <a:t>Third</a:t>
            </a:r>
            <a:r>
              <a:rPr lang="en-US" dirty="0" smtClean="0"/>
              <a:t>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8000" y="1448880"/>
            <a:ext cx="8460000" cy="90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2492896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000" i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5720" y="3054760"/>
            <a:ext cx="8501122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Text without bullets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8000" y="1448880"/>
            <a:ext cx="8460000" cy="90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5720" y="2492896"/>
            <a:ext cx="8501122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Text without bullets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23528" y="1484784"/>
            <a:ext cx="8501122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2492896"/>
            <a:ext cx="8501122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08912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1844824"/>
            <a:ext cx="8501122" cy="4752528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26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08912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1859024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000" i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2420888"/>
            <a:ext cx="8501122" cy="4176464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08912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1844824"/>
            <a:ext cx="8501122" cy="4752528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188640"/>
            <a:ext cx="8501122" cy="6312194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\\FS-KNCV-02\Homefolders\topcuoglu\TB CARE\TB CARE Logos\us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2656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8" descr="\\FS-KNCV-02\Homefolders\topcuoglu\TB CARE\TB CARE Logos\Approved TB CARE I Logo without USAI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500042"/>
            <a:ext cx="4103688" cy="56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 sz="4000">
                <a:solidFill>
                  <a:schemeClr val="accent4">
                    <a:lumMod val="1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Afbeelding 6" descr="kncv_logo_no_text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9832" y="5949280"/>
            <a:ext cx="2965700" cy="7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23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2">
                    <a:lumMod val="50000"/>
                  </a:schemeClr>
                </a:solidFill>
                <a:effectLst/>
              </a:defRPr>
            </a:lvl1pPr>
            <a:lvl2pPr>
              <a:buClrTx/>
              <a:defRPr>
                <a:solidFill>
                  <a:schemeClr val="bg2">
                    <a:lumMod val="50000"/>
                  </a:schemeClr>
                </a:solidFill>
                <a:effectLst/>
              </a:defRPr>
            </a:lvl2pPr>
            <a:lvl3pPr>
              <a:buClrTx/>
              <a:defRPr>
                <a:solidFill>
                  <a:schemeClr val="bg2">
                    <a:lumMod val="50000"/>
                  </a:schemeClr>
                </a:solidFill>
                <a:effectLst/>
              </a:defRPr>
            </a:lvl3pPr>
            <a:lvl4pPr>
              <a:buClrTx/>
              <a:defRPr>
                <a:solidFill>
                  <a:schemeClr val="bg2">
                    <a:lumMod val="50000"/>
                  </a:schemeClr>
                </a:solidFill>
                <a:effectLst/>
              </a:defRPr>
            </a:lvl4pPr>
            <a:lvl5pPr>
              <a:buClrTx/>
              <a:defRPr>
                <a:solidFill>
                  <a:schemeClr val="bg2">
                    <a:lumMod val="50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Afbeelding 3" descr="kncv_logo_no_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35896" y="6295508"/>
            <a:ext cx="1440160" cy="38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88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502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Tx/>
              <a:defRPr sz="2800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>
              <a:buClrTx/>
              <a:defRPr sz="2400">
                <a:solidFill>
                  <a:schemeClr val="accent4">
                    <a:lumMod val="10000"/>
                  </a:schemeClr>
                </a:solidFill>
                <a:effectLst/>
              </a:defRPr>
            </a:lvl2pPr>
            <a:lvl3pPr>
              <a:buClrTx/>
              <a:defRPr sz="2000">
                <a:solidFill>
                  <a:schemeClr val="accent4">
                    <a:lumMod val="10000"/>
                  </a:schemeClr>
                </a:solidFill>
                <a:effectLst/>
              </a:defRPr>
            </a:lvl3pPr>
            <a:lvl4pPr>
              <a:buClrTx/>
              <a:defRPr sz="1800">
                <a:solidFill>
                  <a:schemeClr val="accent4">
                    <a:lumMod val="10000"/>
                  </a:schemeClr>
                </a:solidFill>
                <a:effectLst/>
              </a:defRPr>
            </a:lvl4pPr>
            <a:lvl5pPr>
              <a:buClrTx/>
              <a:defRPr sz="1800">
                <a:solidFill>
                  <a:schemeClr val="accent4">
                    <a:lumMod val="10000"/>
                  </a:schemeClr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Tx/>
              <a:defRPr sz="2800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>
              <a:buClrTx/>
              <a:defRPr sz="2400">
                <a:solidFill>
                  <a:schemeClr val="accent4">
                    <a:lumMod val="10000"/>
                  </a:schemeClr>
                </a:solidFill>
                <a:effectLst/>
              </a:defRPr>
            </a:lvl2pPr>
            <a:lvl3pPr>
              <a:buClrTx/>
              <a:defRPr sz="2000">
                <a:solidFill>
                  <a:schemeClr val="accent4">
                    <a:lumMod val="10000"/>
                  </a:schemeClr>
                </a:solidFill>
                <a:effectLst/>
              </a:defRPr>
            </a:lvl3pPr>
            <a:lvl4pPr>
              <a:buClrTx/>
              <a:defRPr sz="1800">
                <a:solidFill>
                  <a:schemeClr val="accent4">
                    <a:lumMod val="10000"/>
                  </a:schemeClr>
                </a:solidFill>
                <a:effectLst/>
              </a:defRPr>
            </a:lvl4pPr>
            <a:lvl5pPr>
              <a:buClrTx/>
              <a:defRPr sz="1800">
                <a:solidFill>
                  <a:schemeClr val="accent4">
                    <a:lumMod val="10000"/>
                  </a:schemeClr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75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Tx/>
              <a:defRPr sz="2400">
                <a:solidFill>
                  <a:schemeClr val="bg2">
                    <a:lumMod val="50000"/>
                  </a:schemeClr>
                </a:solidFill>
                <a:effectLst/>
              </a:defRPr>
            </a:lvl1pPr>
            <a:lvl2pPr>
              <a:buClrTx/>
              <a:defRPr sz="2000">
                <a:solidFill>
                  <a:schemeClr val="bg2">
                    <a:lumMod val="50000"/>
                  </a:schemeClr>
                </a:solidFill>
                <a:effectLst/>
              </a:defRPr>
            </a:lvl2pPr>
            <a:lvl3pPr>
              <a:buClrTx/>
              <a:defRPr sz="1800">
                <a:solidFill>
                  <a:schemeClr val="bg2">
                    <a:lumMod val="50000"/>
                  </a:schemeClr>
                </a:solidFill>
                <a:effectLst/>
              </a:defRPr>
            </a:lvl3pPr>
            <a:lvl4pPr>
              <a:buClrTx/>
              <a:defRPr sz="1600">
                <a:solidFill>
                  <a:schemeClr val="bg2">
                    <a:lumMod val="50000"/>
                  </a:schemeClr>
                </a:solidFill>
                <a:effectLst/>
              </a:defRPr>
            </a:lvl4pPr>
            <a:lvl5pPr>
              <a:buClrTx/>
              <a:defRPr sz="1600">
                <a:solidFill>
                  <a:schemeClr val="bg2">
                    <a:lumMod val="50000"/>
                  </a:schemeClr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Tx/>
              <a:defRPr sz="2400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>
              <a:buClrTx/>
              <a:defRPr sz="2000">
                <a:solidFill>
                  <a:schemeClr val="accent4">
                    <a:lumMod val="10000"/>
                  </a:schemeClr>
                </a:solidFill>
                <a:effectLst/>
              </a:defRPr>
            </a:lvl2pPr>
            <a:lvl3pPr>
              <a:buClrTx/>
              <a:defRPr sz="1800">
                <a:solidFill>
                  <a:schemeClr val="accent4">
                    <a:lumMod val="10000"/>
                  </a:schemeClr>
                </a:solidFill>
                <a:effectLst/>
              </a:defRPr>
            </a:lvl3pPr>
            <a:lvl4pPr>
              <a:buClrTx/>
              <a:defRPr sz="1600">
                <a:solidFill>
                  <a:schemeClr val="accent4">
                    <a:lumMod val="10000"/>
                  </a:schemeClr>
                </a:solidFill>
                <a:effectLst/>
              </a:defRPr>
            </a:lvl4pPr>
            <a:lvl5pPr>
              <a:buClrTx/>
              <a:defRPr sz="1600">
                <a:solidFill>
                  <a:schemeClr val="accent4">
                    <a:lumMod val="10000"/>
                  </a:schemeClr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7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79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362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Tx/>
              <a:defRPr sz="3200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>
              <a:buClrTx/>
              <a:defRPr sz="2800">
                <a:solidFill>
                  <a:schemeClr val="accent4">
                    <a:lumMod val="10000"/>
                  </a:schemeClr>
                </a:solidFill>
                <a:effectLst/>
              </a:defRPr>
            </a:lvl2pPr>
            <a:lvl3pPr>
              <a:buClrTx/>
              <a:defRPr sz="2400">
                <a:solidFill>
                  <a:schemeClr val="accent4">
                    <a:lumMod val="10000"/>
                  </a:schemeClr>
                </a:solidFill>
                <a:effectLst/>
              </a:defRPr>
            </a:lvl3pPr>
            <a:lvl4pPr>
              <a:buClrTx/>
              <a:defRPr sz="2000">
                <a:solidFill>
                  <a:schemeClr val="accent4">
                    <a:lumMod val="10000"/>
                  </a:schemeClr>
                </a:solidFill>
                <a:effectLst/>
              </a:defRPr>
            </a:lvl4pPr>
            <a:lvl5pPr>
              <a:buClrTx/>
              <a:defRPr sz="2000">
                <a:solidFill>
                  <a:schemeClr val="accent4">
                    <a:lumMod val="10000"/>
                  </a:schemeClr>
                </a:solidFill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561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2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2pPr>
            <a:lvl3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3pPr>
            <a:lvl4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4pPr>
            <a:lvl5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53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  <a:prstGeom prst="rect">
            <a:avLst/>
          </a:prstGeom>
        </p:spPr>
        <p:txBody>
          <a:bodyPr vert="eaVert"/>
          <a:lstStyle>
            <a:lvl1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2pPr>
            <a:lvl3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3pPr>
            <a:lvl4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4pPr>
            <a:lvl5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4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56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2479912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000" i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3041776"/>
            <a:ext cx="4143404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0" y="3068960"/>
            <a:ext cx="4214813" cy="307181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8000" y="1448880"/>
            <a:ext cx="8460000" cy="90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3732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2459598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000" i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5720" y="3021462"/>
            <a:ext cx="4143404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  <a:r>
              <a:rPr lang="en-US" dirty="0" smtClean="0"/>
              <a:t> without bullets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021462"/>
            <a:ext cx="4214813" cy="307181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Text without bullets</a:t>
            </a:r>
            <a:endParaRPr lang="nl-NL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8000" y="1448880"/>
            <a:ext cx="8460000" cy="90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6130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2459598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000" i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3021462"/>
            <a:ext cx="8501122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noProof="0" dirty="0" smtClean="0"/>
              <a:t>Third</a:t>
            </a:r>
            <a:r>
              <a:rPr lang="en-US" dirty="0" smtClean="0"/>
              <a:t>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8000" y="1448880"/>
            <a:ext cx="8460000" cy="90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5971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2492896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000" i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5720" y="3054760"/>
            <a:ext cx="8501122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Text without bullets</a:t>
            </a:r>
            <a:endParaRPr lang="nl-NL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8000" y="1448880"/>
            <a:ext cx="8460000" cy="90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0483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5720" y="2492896"/>
            <a:ext cx="8501122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Tx/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Text without bullets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2789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23528" y="1484784"/>
            <a:ext cx="8501122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6560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2492896"/>
            <a:ext cx="8501122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990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08912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1844824"/>
            <a:ext cx="8501122" cy="4752528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5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96944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7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2867136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nl-NL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3429000"/>
            <a:ext cx="8501122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1974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39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80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nl-NL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7715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nl-NL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307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nl-NL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2189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nl-NL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7492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nl-NL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nl-NL" dirty="0"/>
          </a:p>
        </p:txBody>
      </p:sp>
      <p:pic>
        <p:nvPicPr>
          <p:cNvPr id="8" name="Afbeelding 7" descr="challenge_tb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28184" y="483878"/>
            <a:ext cx="2521856" cy="346781"/>
          </a:xfrm>
          <a:prstGeom prst="rect">
            <a:avLst/>
          </a:prstGeom>
        </p:spPr>
      </p:pic>
      <p:pic>
        <p:nvPicPr>
          <p:cNvPr id="9" name="Afbeelding 8" descr="USAID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564108" cy="941103"/>
          </a:xfrm>
          <a:prstGeom prst="rect">
            <a:avLst/>
          </a:prstGeom>
        </p:spPr>
      </p:pic>
      <p:pic>
        <p:nvPicPr>
          <p:cNvPr id="10" name="Afbeelding 9" descr="kncv_logo_no_text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35896" y="6165304"/>
            <a:ext cx="1813572" cy="4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5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nl-NL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254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nl-NL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817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nl-NL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4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\\FS-KNCV-02\Homefolders\topcuoglu\TB CARE\TB CARE Logos\us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2656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8" descr="\\FS-KNCV-02\Homefolders\topcuoglu\TB CARE\TB CARE Logos\Approved TB CARE I Logo without USAI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500042"/>
            <a:ext cx="4103688" cy="56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 b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 sz="4000">
                <a:solidFill>
                  <a:schemeClr val="accent4">
                    <a:lumMod val="1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Afbeelding 6" descr="kncv_logo_no_text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9832" y="5949280"/>
            <a:ext cx="2965700" cy="7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90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solidFill>
                  <a:schemeClr val="bg2">
                    <a:lumMod val="50000"/>
                  </a:schemeClr>
                </a:solidFill>
                <a:effectLst/>
              </a:defRPr>
            </a:lvl1pPr>
            <a:lvl2pPr>
              <a:buClr>
                <a:srgbClr val="FF0000"/>
              </a:buClr>
              <a:defRPr>
                <a:solidFill>
                  <a:schemeClr val="bg2">
                    <a:lumMod val="50000"/>
                  </a:schemeClr>
                </a:solidFill>
                <a:effectLst/>
              </a:defRPr>
            </a:lvl2pPr>
            <a:lvl3pPr>
              <a:buClr>
                <a:srgbClr val="FF0000"/>
              </a:buClr>
              <a:defRPr>
                <a:solidFill>
                  <a:schemeClr val="bg2">
                    <a:lumMod val="50000"/>
                  </a:schemeClr>
                </a:solidFill>
                <a:effectLst/>
              </a:defRPr>
            </a:lvl3pPr>
            <a:lvl4pPr>
              <a:buClr>
                <a:srgbClr val="FF0000"/>
              </a:buClr>
              <a:defRPr>
                <a:solidFill>
                  <a:schemeClr val="bg2">
                    <a:lumMod val="50000"/>
                  </a:schemeClr>
                </a:solidFill>
                <a:effectLst/>
              </a:defRPr>
            </a:lvl4pPr>
            <a:lvl5pPr>
              <a:buClr>
                <a:srgbClr val="FF0000"/>
              </a:buClr>
              <a:defRPr>
                <a:solidFill>
                  <a:schemeClr val="bg2">
                    <a:lumMod val="50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Afbeelding 3" descr="kncv_logo_no_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35896" y="6295508"/>
            <a:ext cx="1440160" cy="38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1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474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Tx/>
              <a:defRPr sz="2800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>
              <a:buClrTx/>
              <a:defRPr sz="2400">
                <a:solidFill>
                  <a:schemeClr val="accent4">
                    <a:lumMod val="10000"/>
                  </a:schemeClr>
                </a:solidFill>
                <a:effectLst/>
              </a:defRPr>
            </a:lvl2pPr>
            <a:lvl3pPr>
              <a:buClrTx/>
              <a:defRPr sz="2000">
                <a:solidFill>
                  <a:schemeClr val="accent4">
                    <a:lumMod val="10000"/>
                  </a:schemeClr>
                </a:solidFill>
                <a:effectLst/>
              </a:defRPr>
            </a:lvl3pPr>
            <a:lvl4pPr>
              <a:buClrTx/>
              <a:defRPr sz="1800">
                <a:solidFill>
                  <a:schemeClr val="accent4">
                    <a:lumMod val="10000"/>
                  </a:schemeClr>
                </a:solidFill>
                <a:effectLst/>
              </a:defRPr>
            </a:lvl4pPr>
            <a:lvl5pPr>
              <a:buClrTx/>
              <a:defRPr sz="1800">
                <a:solidFill>
                  <a:schemeClr val="accent4">
                    <a:lumMod val="10000"/>
                  </a:schemeClr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Tx/>
              <a:defRPr sz="2800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>
              <a:buClrTx/>
              <a:defRPr sz="2400">
                <a:solidFill>
                  <a:schemeClr val="accent4">
                    <a:lumMod val="10000"/>
                  </a:schemeClr>
                </a:solidFill>
                <a:effectLst/>
              </a:defRPr>
            </a:lvl2pPr>
            <a:lvl3pPr>
              <a:buClrTx/>
              <a:defRPr sz="2000">
                <a:solidFill>
                  <a:schemeClr val="accent4">
                    <a:lumMod val="10000"/>
                  </a:schemeClr>
                </a:solidFill>
                <a:effectLst/>
              </a:defRPr>
            </a:lvl3pPr>
            <a:lvl4pPr>
              <a:buClrTx/>
              <a:defRPr sz="1800">
                <a:solidFill>
                  <a:schemeClr val="accent4">
                    <a:lumMod val="10000"/>
                  </a:schemeClr>
                </a:solidFill>
                <a:effectLst/>
              </a:defRPr>
            </a:lvl4pPr>
            <a:lvl5pPr>
              <a:buClrTx/>
              <a:defRPr sz="1800">
                <a:solidFill>
                  <a:schemeClr val="accent4">
                    <a:lumMod val="10000"/>
                  </a:schemeClr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537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Tx/>
              <a:defRPr sz="2400">
                <a:solidFill>
                  <a:schemeClr val="bg2">
                    <a:lumMod val="50000"/>
                  </a:schemeClr>
                </a:solidFill>
                <a:effectLst/>
              </a:defRPr>
            </a:lvl1pPr>
            <a:lvl2pPr>
              <a:buClrTx/>
              <a:defRPr sz="2000">
                <a:solidFill>
                  <a:schemeClr val="bg2">
                    <a:lumMod val="50000"/>
                  </a:schemeClr>
                </a:solidFill>
                <a:effectLst/>
              </a:defRPr>
            </a:lvl2pPr>
            <a:lvl3pPr>
              <a:buClrTx/>
              <a:defRPr sz="1800">
                <a:solidFill>
                  <a:schemeClr val="bg2">
                    <a:lumMod val="50000"/>
                  </a:schemeClr>
                </a:solidFill>
                <a:effectLst/>
              </a:defRPr>
            </a:lvl3pPr>
            <a:lvl4pPr>
              <a:buClrTx/>
              <a:defRPr sz="1600">
                <a:solidFill>
                  <a:schemeClr val="bg2">
                    <a:lumMod val="50000"/>
                  </a:schemeClr>
                </a:solidFill>
                <a:effectLst/>
              </a:defRPr>
            </a:lvl4pPr>
            <a:lvl5pPr>
              <a:buClrTx/>
              <a:defRPr sz="1600">
                <a:solidFill>
                  <a:schemeClr val="bg2">
                    <a:lumMod val="50000"/>
                  </a:schemeClr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Tx/>
              <a:defRPr sz="2400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>
              <a:buClrTx/>
              <a:defRPr sz="2000">
                <a:solidFill>
                  <a:schemeClr val="accent4">
                    <a:lumMod val="10000"/>
                  </a:schemeClr>
                </a:solidFill>
                <a:effectLst/>
              </a:defRPr>
            </a:lvl2pPr>
            <a:lvl3pPr>
              <a:buClrTx/>
              <a:defRPr sz="1800">
                <a:solidFill>
                  <a:schemeClr val="accent4">
                    <a:lumMod val="10000"/>
                  </a:schemeClr>
                </a:solidFill>
                <a:effectLst/>
              </a:defRPr>
            </a:lvl3pPr>
            <a:lvl4pPr>
              <a:buClrTx/>
              <a:defRPr sz="1600">
                <a:solidFill>
                  <a:schemeClr val="accent4">
                    <a:lumMod val="10000"/>
                  </a:schemeClr>
                </a:solidFill>
                <a:effectLst/>
              </a:defRPr>
            </a:lvl4pPr>
            <a:lvl5pPr>
              <a:buClrTx/>
              <a:defRPr sz="1600">
                <a:solidFill>
                  <a:schemeClr val="accent4">
                    <a:lumMod val="10000"/>
                  </a:schemeClr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998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499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2304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Tx/>
              <a:defRPr sz="3200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>
              <a:buClrTx/>
              <a:defRPr sz="2800">
                <a:solidFill>
                  <a:schemeClr val="accent4">
                    <a:lumMod val="10000"/>
                  </a:schemeClr>
                </a:solidFill>
                <a:effectLst/>
              </a:defRPr>
            </a:lvl2pPr>
            <a:lvl3pPr>
              <a:buClrTx/>
              <a:defRPr sz="2400">
                <a:solidFill>
                  <a:schemeClr val="accent4">
                    <a:lumMod val="10000"/>
                  </a:schemeClr>
                </a:solidFill>
                <a:effectLst/>
              </a:defRPr>
            </a:lvl3pPr>
            <a:lvl4pPr>
              <a:buClrTx/>
              <a:defRPr sz="2000">
                <a:solidFill>
                  <a:schemeClr val="accent4">
                    <a:lumMod val="10000"/>
                  </a:schemeClr>
                </a:solidFill>
                <a:effectLst/>
              </a:defRPr>
            </a:lvl4pPr>
            <a:lvl5pPr>
              <a:buClrTx/>
              <a:defRPr sz="2000">
                <a:solidFill>
                  <a:schemeClr val="accent4">
                    <a:lumMod val="10000"/>
                  </a:schemeClr>
                </a:solidFill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48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0248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2pPr>
            <a:lvl3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3pPr>
            <a:lvl4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4pPr>
            <a:lvl5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34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  <a:prstGeom prst="rect">
            <a:avLst/>
          </a:prstGeom>
        </p:spPr>
        <p:txBody>
          <a:bodyPr vert="eaVert"/>
          <a:lstStyle>
            <a:lvl1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1pPr>
            <a:lvl2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2pPr>
            <a:lvl3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3pPr>
            <a:lvl4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4pPr>
            <a:lvl5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061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accent4">
                    <a:lumMod val="10000"/>
                  </a:schemeClr>
                </a:solidFill>
                <a:effectLst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5420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96944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7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2867136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nl-NL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3429000"/>
            <a:ext cx="8501122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726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04864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501008"/>
            <a:ext cx="5688013" cy="115252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36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301366" y="2479912"/>
            <a:ext cx="8485475" cy="41898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2000" i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2pPr>
            <a:lvl3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3pPr>
            <a:lvl4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4pPr>
            <a:lvl5pPr algn="l">
              <a:buFontTx/>
              <a:buNone/>
              <a:defRPr sz="2400" i="1">
                <a:latin typeface="Georgia" pitchFamily="18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85720" y="3041776"/>
            <a:ext cx="4143404" cy="3071834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0" y="3068960"/>
            <a:ext cx="4214813" cy="307181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8000" y="1448880"/>
            <a:ext cx="8460000" cy="90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9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5" r:id="rId2"/>
    <p:sldLayoutId id="2147483686" r:id="rId3"/>
    <p:sldLayoutId id="2147483688" r:id="rId4"/>
    <p:sldLayoutId id="2147483687" r:id="rId5"/>
    <p:sldLayoutId id="2147483689" r:id="rId6"/>
    <p:sldLayoutId id="2147483690" r:id="rId7"/>
    <p:sldLayoutId id="2147483691" r:id="rId8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600" b="1" kern="1200">
          <a:solidFill>
            <a:srgbClr val="FF0000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27384"/>
            <a:ext cx="9143992" cy="114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1448880"/>
            <a:ext cx="8460000" cy="90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0" r:id="rId3"/>
    <p:sldLayoutId id="2147483661" r:id="rId4"/>
    <p:sldLayoutId id="2147483680" r:id="rId5"/>
    <p:sldLayoutId id="2147483682" r:id="rId6"/>
    <p:sldLayoutId id="2147483681" r:id="rId7"/>
    <p:sldLayoutId id="2147483692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600" b="1" kern="1200">
          <a:solidFill>
            <a:srgbClr val="FF0000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4624"/>
            <a:ext cx="5494981" cy="114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3" r:id="rId2"/>
    <p:sldLayoutId id="2147483684" r:id="rId3"/>
    <p:sldLayoutId id="2147483679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FF0000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45" descr="USAI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4" y="6215082"/>
            <a:ext cx="1785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6" descr="\\FS-KNCV-02\Homefolders\topcuoglu\TB CARE\TB CARE Logos\Approved TB CARE I Logo without USAID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7092280" y="6381328"/>
            <a:ext cx="1728192" cy="23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kncv_logo_no_text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3635896" y="6295508"/>
            <a:ext cx="1440160" cy="38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313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1448880"/>
            <a:ext cx="8460000" cy="90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pic>
        <p:nvPicPr>
          <p:cNvPr id="4" name="Afbeelding 3" descr="challenge_tb_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823848" y="6381328"/>
            <a:ext cx="1998200" cy="274773"/>
          </a:xfrm>
          <a:prstGeom prst="rect">
            <a:avLst/>
          </a:prstGeom>
        </p:spPr>
      </p:pic>
      <p:pic>
        <p:nvPicPr>
          <p:cNvPr id="5" name="Afbeelding 4" descr="USAID_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51520" y="6144414"/>
            <a:ext cx="1944216" cy="713585"/>
          </a:xfrm>
          <a:prstGeom prst="rect">
            <a:avLst/>
          </a:prstGeom>
        </p:spPr>
      </p:pic>
      <p:pic>
        <p:nvPicPr>
          <p:cNvPr id="6" name="Afbeelding 5" descr="kncv_logo_no_text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779912" y="6309320"/>
            <a:ext cx="1440160" cy="38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8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600" b="1" kern="1200">
          <a:solidFill>
            <a:srgbClr val="FF0000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79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600" b="1" kern="1200">
          <a:solidFill>
            <a:srgbClr val="FF0000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45" descr="USAI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2844" y="6215082"/>
            <a:ext cx="1785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6" descr="\\FS-KNCV-02\Homefolders\topcuoglu\TB CARE\TB CARE Logos\Approved TB CARE I Logo without USAID.jp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7092280" y="6381328"/>
            <a:ext cx="1728192" cy="23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kncv_logo_no_text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635896" y="6295508"/>
            <a:ext cx="1440160" cy="38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737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616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xqFQoTCJfr6vj_vMgCFYY_FAodVgAIWg&amp;url=http://knowledgebishop.com/2012/09/26/service-is-the-new-marketing/&amp;bvm=bv.104819420,d.d24&amp;psig=AFQjCNFny1ufam_mYZgvdq2rg7wBN2Ua0w&amp;ust=144474144703303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xqFQoTCJfr6vj_vMgCFYY_FAodVgAIWg&amp;url=http://knowledgebishop.com/2012/09/26/service-is-the-new-marketing/&amp;bvm=bv.104819420,d.d24&amp;psig=AFQjCNFny1ufam_mYZgvdq2rg7wBN2Ua0w&amp;ust=144474144703303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xqFQoTCJfr6vj_vMgCFYY_FAodVgAIWg&amp;url=http://knowledgebishop.com/2012/09/26/service-is-the-new-marketing/&amp;bvm=bv.104819420,d.d24&amp;psig=AFQjCNFny1ufam_mYZgvdq2rg7wBN2Ua0w&amp;ust=144474144703303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KNCV experience with PV/</a:t>
            </a:r>
            <a:r>
              <a:rPr lang="en-US" dirty="0" err="1" smtClean="0">
                <a:solidFill>
                  <a:srgbClr val="FF0000"/>
                </a:solidFill>
              </a:rPr>
              <a:t>aDSM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Symposium 12</a:t>
            </a:r>
          </a:p>
          <a:p>
            <a:r>
              <a:rPr lang="en-US" sz="2400" dirty="0" smtClean="0"/>
              <a:t>Suzanne </a:t>
            </a:r>
            <a:r>
              <a:rPr lang="en-US" sz="2400" dirty="0" smtClean="0"/>
              <a:t>Verver, </a:t>
            </a:r>
            <a:r>
              <a:rPr lang="en-US" sz="2400" dirty="0"/>
              <a:t>Agnes Gebhard, </a:t>
            </a:r>
            <a:endParaRPr lang="en-US" sz="2400" dirty="0" smtClean="0"/>
          </a:p>
          <a:p>
            <a:r>
              <a:rPr lang="en-US" sz="2400" dirty="0" smtClean="0"/>
              <a:t>Susan van den Hof, Gunta Dravniece, </a:t>
            </a:r>
          </a:p>
          <a:p>
            <a:r>
              <a:rPr lang="en-US" sz="2400" dirty="0" smtClean="0"/>
              <a:t>Svetlana Pak, Sandra Kik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992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 idx="4294967295"/>
          </p:nvPr>
        </p:nvSpPr>
        <p:spPr>
          <a:xfrm>
            <a:off x="217170" y="228600"/>
            <a:ext cx="89154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Evaluate short regimens &amp; new drugs under Operational/implementation Research conditions?</a:t>
            </a:r>
            <a:endParaRPr lang="nl-NL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3061"/>
              </p:ext>
            </p:extLst>
          </p:nvPr>
        </p:nvGraphicFramePr>
        <p:xfrm>
          <a:off x="381000" y="1143000"/>
          <a:ext cx="8229600" cy="495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219200"/>
                <a:gridCol w="2057400"/>
                <a:gridCol w="990600"/>
              </a:tblGrid>
              <a:tr h="67461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Short regimens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 drugs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813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WHO us</a:t>
                      </a:r>
                      <a:r>
                        <a:rPr lang="en-US" sz="2000" baseline="0" dirty="0" smtClean="0"/>
                        <a:t>e under OR conditions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OR can cover</a:t>
                      </a:r>
                      <a:r>
                        <a:rPr lang="en-US" sz="2000" baseline="0" dirty="0" smtClean="0"/>
                        <a:t> all criteria.</a:t>
                      </a:r>
                      <a:endParaRPr lang="en-US" sz="2000" dirty="0"/>
                    </a:p>
                  </a:txBody>
                  <a:tcPr/>
                </a:tc>
              </a:tr>
              <a:tr h="3813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Close monitoring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 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3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Monitoring =&gt;12mo after treatment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46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National</a:t>
                      </a:r>
                      <a:r>
                        <a:rPr lang="en-US" sz="2000" baseline="0" dirty="0" smtClean="0"/>
                        <a:t> ethics review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No, but</a:t>
                      </a:r>
                      <a:r>
                        <a:rPr lang="en-US" sz="2000" baseline="0" dirty="0" smtClean="0"/>
                        <a:t> informed consent needed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3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Assess treatment effectiveness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Yes,</a:t>
                      </a:r>
                      <a:r>
                        <a:rPr lang="en-US" sz="2000" baseline="0" dirty="0" smtClean="0"/>
                        <a:t> through M&amp;E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46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Assess treatment safety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Yes, through </a:t>
                      </a:r>
                      <a:r>
                        <a:rPr lang="en-US" sz="2000" dirty="0" err="1" smtClean="0"/>
                        <a:t>aDSM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3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Careful patient selection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 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02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Monitoring by an independent monitoring board </a:t>
                      </a:r>
                      <a:r>
                        <a:rPr lang="en-US" sz="2000" baseline="0" dirty="0" smtClean="0"/>
                        <a:t>reporting to WHO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Yes*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81400" y="5974080"/>
            <a:ext cx="5181600" cy="44196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* Recommended by WHO, but not done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in all countries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2103120"/>
            <a:ext cx="5563205" cy="838200"/>
          </a:xfrm>
        </p:spPr>
        <p:txBody>
          <a:bodyPr/>
          <a:lstStyle/>
          <a:p>
            <a:r>
              <a:rPr lang="en-US" sz="1800" dirty="0" smtClean="0"/>
              <a:t>Aim: Quick triaging of TB patients to allow for fast and appropriate treatment initiation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580" y="1143000"/>
            <a:ext cx="8460000" cy="838200"/>
          </a:xfrm>
        </p:spPr>
        <p:txBody>
          <a:bodyPr/>
          <a:lstStyle/>
          <a:p>
            <a:r>
              <a:rPr lang="nl-NL" dirty="0" err="1" smtClean="0"/>
              <a:t>Proposed</a:t>
            </a:r>
            <a:r>
              <a:rPr lang="nl-NL" dirty="0" smtClean="0"/>
              <a:t> </a:t>
            </a:r>
            <a:r>
              <a:rPr lang="nl-NL" dirty="0" err="1"/>
              <a:t>triaging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treating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of MDR-TB </a:t>
            </a:r>
            <a:r>
              <a:rPr lang="nl-NL" dirty="0" err="1" smtClean="0"/>
              <a:t>patients</a:t>
            </a:r>
            <a:endParaRPr lang="en-US" dirty="0"/>
          </a:p>
        </p:txBody>
      </p:sp>
      <p:pic>
        <p:nvPicPr>
          <p:cNvPr id="1026" name="Picture 2" descr="http://knowledgebishop.files.wordpress.com/2012/09/triage_nurse.jpg?w=350&amp;h=200&amp;crop=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9800" y="1371600"/>
            <a:ext cx="28003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546600"/>
            <a:ext cx="1752600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Drug susceptible </a:t>
            </a:r>
          </a:p>
          <a:p>
            <a:pPr algn="ctr"/>
            <a:r>
              <a:rPr lang="en-US" dirty="0" smtClean="0"/>
              <a:t>(RIF-)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4546600"/>
            <a:ext cx="1752600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(uncomplicated) </a:t>
            </a:r>
            <a:r>
              <a:rPr lang="en-US" b="1" dirty="0" smtClean="0"/>
              <a:t>MDR</a:t>
            </a:r>
          </a:p>
          <a:p>
            <a:pPr algn="ctr"/>
            <a:r>
              <a:rPr lang="en-US" dirty="0" smtClean="0"/>
              <a:t>(RIF+)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4546600"/>
            <a:ext cx="1752600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Pre-XDR</a:t>
            </a:r>
          </a:p>
          <a:p>
            <a:pPr algn="ctr"/>
            <a:r>
              <a:rPr lang="en-US" dirty="0" smtClean="0"/>
              <a:t>(RIF+ &amp; FQ+ or</a:t>
            </a:r>
          </a:p>
          <a:p>
            <a:pPr algn="ctr"/>
            <a:r>
              <a:rPr lang="en-US" dirty="0" smtClean="0"/>
              <a:t>RIF+ &amp; SLI+)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81800" y="4546600"/>
            <a:ext cx="1752600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XDR</a:t>
            </a:r>
          </a:p>
          <a:p>
            <a:pPr algn="ctr"/>
            <a:r>
              <a:rPr lang="en-US" dirty="0" smtClean="0"/>
              <a:t>(RIF+ &amp; FQ+ &amp; SLI+)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3080" y="3225800"/>
            <a:ext cx="80010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Presumptive TB cases / High risk groups for MDR</a:t>
            </a: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5867400"/>
            <a:ext cx="1752600" cy="533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Cat 1 treatment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67000" y="5867400"/>
            <a:ext cx="1752600" cy="533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Short MDR treatment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5867400"/>
            <a:ext cx="3810000" cy="533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MDR regimen containing new drugs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3400" y="3647440"/>
            <a:ext cx="8001000" cy="355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Diagnostic algorithm (triaging)</a:t>
            </a:r>
          </a:p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09700" y="4003040"/>
            <a:ext cx="723900" cy="543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>
            <a:off x="3543300" y="4003040"/>
            <a:ext cx="0" cy="543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0"/>
          </p:cNvCxnSpPr>
          <p:nvPr/>
        </p:nvCxnSpPr>
        <p:spPr>
          <a:xfrm>
            <a:off x="6934200" y="4003040"/>
            <a:ext cx="723900" cy="543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67680" y="4003040"/>
            <a:ext cx="0" cy="543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09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2103120"/>
            <a:ext cx="5563205" cy="838200"/>
          </a:xfrm>
        </p:spPr>
        <p:txBody>
          <a:bodyPr/>
          <a:lstStyle/>
          <a:p>
            <a:r>
              <a:rPr lang="en-US" sz="1800" dirty="0" smtClean="0"/>
              <a:t>Aim: Quick triaging of TB patients to allow for fast and appropriate treatment initiation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580" y="1143000"/>
            <a:ext cx="8460000" cy="838200"/>
          </a:xfrm>
        </p:spPr>
        <p:txBody>
          <a:bodyPr/>
          <a:lstStyle/>
          <a:p>
            <a:r>
              <a:rPr lang="nl-NL" dirty="0" err="1" smtClean="0"/>
              <a:t>Proposed</a:t>
            </a:r>
            <a:r>
              <a:rPr lang="nl-NL" dirty="0" smtClean="0"/>
              <a:t> </a:t>
            </a:r>
            <a:r>
              <a:rPr lang="nl-NL" dirty="0" err="1"/>
              <a:t>triaging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treating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of MDR-TB </a:t>
            </a:r>
            <a:r>
              <a:rPr lang="nl-NL" dirty="0" err="1" smtClean="0"/>
              <a:t>patients</a:t>
            </a:r>
            <a:endParaRPr lang="en-US" dirty="0"/>
          </a:p>
        </p:txBody>
      </p:sp>
      <p:pic>
        <p:nvPicPr>
          <p:cNvPr id="1026" name="Picture 2" descr="http://knowledgebishop.files.wordpress.com/2012/09/triage_nurse.jpg?w=350&amp;h=200&amp;crop=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9800" y="1371600"/>
            <a:ext cx="28003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546600"/>
            <a:ext cx="1752600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Drug susceptible </a:t>
            </a:r>
          </a:p>
          <a:p>
            <a:pPr algn="ctr"/>
            <a:r>
              <a:rPr lang="en-US" dirty="0" smtClean="0"/>
              <a:t>(RIF-)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4546600"/>
            <a:ext cx="1752600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(uncomplicated) </a:t>
            </a:r>
            <a:r>
              <a:rPr lang="en-US" b="1" dirty="0" smtClean="0"/>
              <a:t>MDR</a:t>
            </a:r>
          </a:p>
          <a:p>
            <a:pPr algn="ctr"/>
            <a:r>
              <a:rPr lang="en-US" dirty="0" smtClean="0"/>
              <a:t>(RIF+)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4546600"/>
            <a:ext cx="1752600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Pre-XDR</a:t>
            </a:r>
          </a:p>
          <a:p>
            <a:pPr algn="ctr"/>
            <a:r>
              <a:rPr lang="en-US" dirty="0" smtClean="0"/>
              <a:t>(RIF+ &amp; FQ+ or</a:t>
            </a:r>
          </a:p>
          <a:p>
            <a:pPr algn="ctr"/>
            <a:r>
              <a:rPr lang="en-US" dirty="0" smtClean="0"/>
              <a:t>RIF+ &amp; SLI+)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81800" y="4546600"/>
            <a:ext cx="1752600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XDR</a:t>
            </a:r>
          </a:p>
          <a:p>
            <a:pPr algn="ctr"/>
            <a:r>
              <a:rPr lang="en-US" dirty="0" smtClean="0"/>
              <a:t>(RIF+ &amp; FQ+ &amp; SLI+)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3080" y="3225800"/>
            <a:ext cx="80010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Presumptive TB cases / High risk groups for MDR</a:t>
            </a: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5867400"/>
            <a:ext cx="1752600" cy="533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Cat 1 treatment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67000" y="5867400"/>
            <a:ext cx="1752600" cy="533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Short MDR treatment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5867400"/>
            <a:ext cx="3810000" cy="533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MDR regimen containing new drugs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3400" y="3647440"/>
            <a:ext cx="8001000" cy="355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Diagnostic algorithm (triaging)</a:t>
            </a:r>
          </a:p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09700" y="4003040"/>
            <a:ext cx="723900" cy="543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>
            <a:off x="3543300" y="4003040"/>
            <a:ext cx="0" cy="543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0"/>
          </p:cNvCxnSpPr>
          <p:nvPr/>
        </p:nvCxnSpPr>
        <p:spPr>
          <a:xfrm>
            <a:off x="6934200" y="4003040"/>
            <a:ext cx="723900" cy="543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67680" y="4003040"/>
            <a:ext cx="0" cy="543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419600" y="4114800"/>
            <a:ext cx="4572000" cy="259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3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2103120"/>
            <a:ext cx="5563205" cy="838200"/>
          </a:xfrm>
        </p:spPr>
        <p:txBody>
          <a:bodyPr/>
          <a:lstStyle/>
          <a:p>
            <a:r>
              <a:rPr lang="en-US" sz="1800" dirty="0" smtClean="0"/>
              <a:t>Aim: Quick triaging of TB patients to allow for fast and appropriate treatment initiation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580" y="1143000"/>
            <a:ext cx="8460000" cy="838200"/>
          </a:xfrm>
        </p:spPr>
        <p:txBody>
          <a:bodyPr/>
          <a:lstStyle/>
          <a:p>
            <a:r>
              <a:rPr lang="nl-NL" dirty="0" err="1" smtClean="0"/>
              <a:t>Proposed</a:t>
            </a:r>
            <a:r>
              <a:rPr lang="nl-NL" dirty="0" smtClean="0"/>
              <a:t> </a:t>
            </a:r>
            <a:r>
              <a:rPr lang="nl-NL" dirty="0" err="1"/>
              <a:t>triaging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treating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of MDR-TB </a:t>
            </a:r>
            <a:r>
              <a:rPr lang="nl-NL" dirty="0" err="1" smtClean="0"/>
              <a:t>patients</a:t>
            </a:r>
            <a:endParaRPr lang="en-US" dirty="0"/>
          </a:p>
        </p:txBody>
      </p:sp>
      <p:pic>
        <p:nvPicPr>
          <p:cNvPr id="1026" name="Picture 2" descr="http://knowledgebishop.files.wordpress.com/2012/09/triage_nurse.jpg?w=350&amp;h=200&amp;crop=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9800" y="1371600"/>
            <a:ext cx="28003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546600"/>
            <a:ext cx="1752600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Drug susceptible </a:t>
            </a:r>
          </a:p>
          <a:p>
            <a:pPr algn="ctr"/>
            <a:r>
              <a:rPr lang="en-US" dirty="0" smtClean="0"/>
              <a:t>(RIF-)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4546600"/>
            <a:ext cx="1752600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(uncomplicated) </a:t>
            </a:r>
            <a:r>
              <a:rPr lang="en-US" b="1" dirty="0" smtClean="0"/>
              <a:t>MDR</a:t>
            </a:r>
          </a:p>
          <a:p>
            <a:pPr algn="ctr"/>
            <a:r>
              <a:rPr lang="en-US" dirty="0" smtClean="0"/>
              <a:t>(RIF+)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4546600"/>
            <a:ext cx="1752600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Pre-XDR</a:t>
            </a:r>
          </a:p>
          <a:p>
            <a:pPr algn="ctr"/>
            <a:r>
              <a:rPr lang="en-US" dirty="0" smtClean="0"/>
              <a:t>(RIF+ &amp; FQ+ or</a:t>
            </a:r>
          </a:p>
          <a:p>
            <a:pPr algn="ctr"/>
            <a:r>
              <a:rPr lang="en-US" dirty="0" smtClean="0"/>
              <a:t>RIF+ &amp; SLI+)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81800" y="4546600"/>
            <a:ext cx="1752600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XDR</a:t>
            </a:r>
          </a:p>
          <a:p>
            <a:pPr algn="ctr"/>
            <a:r>
              <a:rPr lang="en-US" dirty="0" smtClean="0"/>
              <a:t>(RIF+ &amp; FQ+ &amp; SLI+)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3080" y="3225800"/>
            <a:ext cx="80010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Presumptive TB cases / High risk groups for MDR</a:t>
            </a: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5867400"/>
            <a:ext cx="1752600" cy="533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Cat 1 treatment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67000" y="5867400"/>
            <a:ext cx="1752600" cy="533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Short MDR treatment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5867400"/>
            <a:ext cx="3810000" cy="533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MDR regimen containing new drugs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3400" y="3647440"/>
            <a:ext cx="8001000" cy="355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Diagnostic algorithm (triaging)</a:t>
            </a:r>
          </a:p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09700" y="4003040"/>
            <a:ext cx="723900" cy="543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>
            <a:off x="3543300" y="4003040"/>
            <a:ext cx="0" cy="543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0"/>
          </p:cNvCxnSpPr>
          <p:nvPr/>
        </p:nvCxnSpPr>
        <p:spPr>
          <a:xfrm>
            <a:off x="6934200" y="4003040"/>
            <a:ext cx="723900" cy="543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67680" y="4003040"/>
            <a:ext cx="0" cy="543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057400" y="4114800"/>
            <a:ext cx="6934200" cy="259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6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3400" y="331470"/>
            <a:ext cx="4579620" cy="8985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Country </a:t>
            </a:r>
            <a:br>
              <a:rPr lang="en-US" dirty="0" smtClean="0"/>
            </a:br>
            <a:r>
              <a:rPr lang="en-US" dirty="0" smtClean="0"/>
              <a:t>experiences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04800" y="1524000"/>
            <a:ext cx="5033009" cy="5105401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Working since 2 years on new drugs/regimens and PV: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Indonesia : </a:t>
            </a:r>
            <a:r>
              <a:rPr lang="en-US" sz="2000" dirty="0"/>
              <a:t>~ </a:t>
            </a:r>
            <a:r>
              <a:rPr lang="en-US" sz="2000" dirty="0" err="1" smtClean="0"/>
              <a:t>aDSM</a:t>
            </a:r>
            <a:r>
              <a:rPr lang="en-US" sz="2000" dirty="0" smtClean="0"/>
              <a:t> advanced package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Vietnam : </a:t>
            </a:r>
            <a:r>
              <a:rPr lang="en-US" sz="2000" dirty="0" err="1" smtClean="0"/>
              <a:t>aDSM</a:t>
            </a:r>
            <a:r>
              <a:rPr lang="en-US" sz="2000" dirty="0" smtClean="0"/>
              <a:t> intermediate package</a:t>
            </a:r>
          </a:p>
          <a:p>
            <a:r>
              <a:rPr lang="en-US" sz="2000" dirty="0" smtClean="0"/>
              <a:t>Recent introduction: Kyrgyzstan &amp; Tajikistan: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Situation assessment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Development </a:t>
            </a:r>
            <a:r>
              <a:rPr lang="en-US" sz="2000" dirty="0"/>
              <a:t>of National Plan for introduction of new drugs and regimens 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Planning </a:t>
            </a:r>
            <a:r>
              <a:rPr lang="en-GB" sz="2000" dirty="0"/>
              <a:t>start patient triage and treatment June 2016</a:t>
            </a:r>
          </a:p>
          <a:p>
            <a:pPr marL="457200" lvl="0" indent="0"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08" y="3429000"/>
            <a:ext cx="3128007" cy="2346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11" y="457200"/>
            <a:ext cx="325119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76600" y="381000"/>
            <a:ext cx="5867400" cy="9001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Country experience Tajikistan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1905000"/>
            <a:ext cx="8120063" cy="3963988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Joint </a:t>
            </a:r>
            <a:r>
              <a:rPr lang="en-US" sz="2000" dirty="0" err="1"/>
              <a:t>rGLC</a:t>
            </a:r>
            <a:r>
              <a:rPr lang="en-US" sz="2000" dirty="0"/>
              <a:t>/GDF mission recommended to start using new drugs &amp; regimens (June </a:t>
            </a:r>
            <a:r>
              <a:rPr lang="en-US" sz="2000" dirty="0" smtClean="0"/>
              <a:t>2015)</a:t>
            </a:r>
          </a:p>
          <a:p>
            <a:r>
              <a:rPr lang="en-US" sz="2000" b="1" dirty="0" smtClean="0"/>
              <a:t>Situation </a:t>
            </a:r>
            <a:r>
              <a:rPr lang="en-US" sz="2000" b="1" dirty="0"/>
              <a:t>analysis </a:t>
            </a:r>
            <a:r>
              <a:rPr lang="en-US" sz="2000" dirty="0" smtClean="0"/>
              <a:t>(August  </a:t>
            </a:r>
            <a:r>
              <a:rPr lang="en-US" sz="2000" dirty="0"/>
              <a:t>2015). Main findings: </a:t>
            </a:r>
          </a:p>
          <a:p>
            <a:pPr lvl="1"/>
            <a:r>
              <a:rPr lang="en-US" sz="2000" dirty="0"/>
              <a:t>Weak link between NTP and drug regulatory agency (DRA)</a:t>
            </a:r>
          </a:p>
          <a:p>
            <a:pPr lvl="1"/>
            <a:r>
              <a:rPr lang="en-US" sz="2000" dirty="0"/>
              <a:t>Not enough lab tests for monitoring introduction of new regimens</a:t>
            </a:r>
          </a:p>
          <a:p>
            <a:pPr lvl="1"/>
            <a:r>
              <a:rPr lang="en-US" sz="2000" dirty="0"/>
              <a:t>No use of yellow forms</a:t>
            </a:r>
          </a:p>
          <a:p>
            <a:pPr lvl="1"/>
            <a:r>
              <a:rPr lang="en-US" sz="2000" dirty="0"/>
              <a:t>Adverse events being registered in 3 places (patient folder, TB01 form and AE register), but unclear which selection and summaries not being used</a:t>
            </a:r>
          </a:p>
          <a:p>
            <a:pPr lvl="1"/>
            <a:r>
              <a:rPr lang="en-US" sz="2000" dirty="0"/>
              <a:t>No formal causality assessment</a:t>
            </a:r>
          </a:p>
          <a:p>
            <a:pPr lvl="1"/>
            <a:r>
              <a:rPr lang="en-US" sz="2000" dirty="0"/>
              <a:t>MSF started giving BDQ on small scale, using own electronic PV </a:t>
            </a:r>
            <a:r>
              <a:rPr lang="en-US" sz="2000" dirty="0" smtClean="0"/>
              <a:t>system</a:t>
            </a:r>
            <a:endParaRPr lang="en-US" sz="2000" dirty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27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8600" y="685800"/>
            <a:ext cx="5257800" cy="9001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Tajikistan PV experience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1000" y="2362200"/>
            <a:ext cx="8763000" cy="3587750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Assessment </a:t>
            </a:r>
            <a:r>
              <a:rPr lang="en-US" sz="1800" dirty="0"/>
              <a:t>of </a:t>
            </a:r>
            <a:r>
              <a:rPr lang="en-US" sz="1800" dirty="0" smtClean="0"/>
              <a:t>preparedness for implementation </a:t>
            </a:r>
            <a:r>
              <a:rPr lang="en-US" sz="1800" dirty="0"/>
              <a:t>of shortened regimens and new </a:t>
            </a:r>
            <a:r>
              <a:rPr lang="en-US" sz="1800" dirty="0" smtClean="0"/>
              <a:t>drugs: NTP decision on use of triage strategy (September 2015)</a:t>
            </a:r>
          </a:p>
          <a:p>
            <a:r>
              <a:rPr lang="en-US" sz="1800" dirty="0" smtClean="0"/>
              <a:t>KNCV assisted with:</a:t>
            </a:r>
          </a:p>
          <a:p>
            <a:pPr lvl="1"/>
            <a:r>
              <a:rPr lang="en-US" sz="1800" dirty="0" smtClean="0"/>
              <a:t>Facilitating link between NTP and Drug Regulatory Agency: TB is pilot. </a:t>
            </a:r>
          </a:p>
          <a:p>
            <a:pPr lvl="1"/>
            <a:r>
              <a:rPr lang="en-US" sz="1800" dirty="0" smtClean="0"/>
              <a:t>Applying </a:t>
            </a:r>
            <a:r>
              <a:rPr lang="en-US" sz="1800" dirty="0"/>
              <a:t>for membership of the WHO Program for International Drug Monitoring, </a:t>
            </a:r>
            <a:r>
              <a:rPr lang="en-US" sz="1800" dirty="0" smtClean="0"/>
              <a:t>by Uppsala </a:t>
            </a:r>
            <a:r>
              <a:rPr lang="en-US" sz="1800" dirty="0"/>
              <a:t>Monitoring </a:t>
            </a:r>
            <a:r>
              <a:rPr lang="en-US" sz="1800" dirty="0" smtClean="0"/>
              <a:t>Centre (June 2015)</a:t>
            </a:r>
          </a:p>
          <a:p>
            <a:pPr lvl="1"/>
            <a:r>
              <a:rPr lang="en-US" sz="1800" dirty="0" smtClean="0"/>
              <a:t>Developing </a:t>
            </a:r>
            <a:r>
              <a:rPr lang="en-US" sz="1800" dirty="0"/>
              <a:t>national </a:t>
            </a:r>
            <a:r>
              <a:rPr lang="en-US" sz="1800" dirty="0" smtClean="0"/>
              <a:t>plan </a:t>
            </a:r>
            <a:r>
              <a:rPr lang="en-US" sz="1800" dirty="0"/>
              <a:t>on </a:t>
            </a:r>
            <a:r>
              <a:rPr lang="en-US" sz="1800" dirty="0" smtClean="0"/>
              <a:t>introduction </a:t>
            </a:r>
            <a:r>
              <a:rPr lang="en-US" sz="1800" dirty="0"/>
              <a:t>of </a:t>
            </a:r>
            <a:r>
              <a:rPr lang="en-US" sz="1800" dirty="0" smtClean="0"/>
              <a:t>new drugs/regimens (November 2015)</a:t>
            </a:r>
          </a:p>
          <a:p>
            <a:pPr lvl="1"/>
            <a:r>
              <a:rPr lang="en-US" sz="1800" dirty="0" smtClean="0"/>
              <a:t>Establishing PV thematic working group and plan causality assessment group</a:t>
            </a:r>
          </a:p>
          <a:p>
            <a:r>
              <a:rPr lang="en-US" sz="1800" dirty="0"/>
              <a:t>PV workshop to </a:t>
            </a:r>
            <a:r>
              <a:rPr lang="en-US" sz="1800" dirty="0" err="1"/>
              <a:t>finalise</a:t>
            </a:r>
            <a:r>
              <a:rPr lang="en-US" sz="1800" dirty="0"/>
              <a:t> and approve PV plan, forms and flow of forms (December 2015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-34290"/>
            <a:ext cx="3429000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91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32" y="404664"/>
            <a:ext cx="8460000" cy="576064"/>
          </a:xfrm>
        </p:spPr>
        <p:txBody>
          <a:bodyPr>
            <a:no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1268760"/>
            <a:ext cx="8784976" cy="472801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With WHO and other partners continue development of implementation 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Use / develop mobile </a:t>
            </a:r>
            <a:r>
              <a:rPr lang="en-US" sz="2400" dirty="0"/>
              <a:t>technology to </a:t>
            </a:r>
            <a:r>
              <a:rPr lang="en-US" sz="2400" dirty="0" smtClean="0"/>
              <a:t>support DOT providers in the monitoring and management of AEs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Develop sentinel sites / countries for a differentiated approach to global reporting of AEs for new drugs</a:t>
            </a:r>
          </a:p>
          <a:p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7545" y="4191000"/>
            <a:ext cx="8328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MAINSTREAMING OF </a:t>
            </a:r>
            <a:r>
              <a:rPr lang="en-US" sz="2400" b="1" dirty="0" err="1">
                <a:solidFill>
                  <a:srgbClr val="FF0000"/>
                </a:solidFill>
              </a:rPr>
              <a:t>aDSM</a:t>
            </a:r>
            <a:r>
              <a:rPr lang="en-US" sz="2400" b="1" dirty="0">
                <a:solidFill>
                  <a:srgbClr val="FF0000"/>
                </a:solidFill>
              </a:rPr>
              <a:t> IS A GREAT OPPORTUNITY </a:t>
            </a:r>
            <a:r>
              <a:rPr lang="en-US" sz="2400" b="1" dirty="0" smtClean="0">
                <a:solidFill>
                  <a:srgbClr val="FF0000"/>
                </a:solidFill>
              </a:rPr>
              <a:t>TO </a:t>
            </a:r>
            <a:r>
              <a:rPr lang="en-US" sz="2400" b="1" dirty="0">
                <a:solidFill>
                  <a:srgbClr val="FF0000"/>
                </a:solidFill>
              </a:rPr>
              <a:t>STRENGTHEN CLINICAL MANAGEMENT OF DR TB PATIENTS NATIONWIDE AND </a:t>
            </a:r>
            <a:r>
              <a:rPr lang="en-US" sz="2400" b="1" dirty="0" smtClean="0">
                <a:solidFill>
                  <a:srgbClr val="FF0000"/>
                </a:solidFill>
              </a:rPr>
              <a:t>IMPROVE TREATMENT OUTCOMES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 sz="quarter"/>
          </p:nvPr>
        </p:nvSpPr>
        <p:spPr>
          <a:xfrm>
            <a:off x="609600" y="2133600"/>
            <a:ext cx="7772400" cy="17367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USAID’s flagship TB control project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October 2014 - September 2019</a:t>
            </a:r>
            <a:endParaRPr lang="en-US" sz="3200" dirty="0">
              <a:effectLst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1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8358214" cy="590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87072" cy="1133156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Challenge TB currently active in 21 countries and the East African region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Afbeelding 6" descr="Challenge_TB_Countries-01.jpg"/>
          <p:cNvPicPr>
            <a:picLocks noChangeAspect="1"/>
          </p:cNvPicPr>
          <p:nvPr/>
        </p:nvPicPr>
        <p:blipFill>
          <a:blip r:embed="rId2" cstate="print"/>
          <a:srcRect l="1797" t="5959" r="17321"/>
          <a:stretch>
            <a:fillRect/>
          </a:stretch>
        </p:blipFill>
        <p:spPr>
          <a:xfrm>
            <a:off x="76200" y="1437956"/>
            <a:ext cx="8229600" cy="48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2861" y="0"/>
            <a:ext cx="8496300" cy="504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nl-NL" sz="2700" b="1" kern="12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r>
              <a:rPr lang="nl-NL" sz="2700" b="1" kern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BDQ </a:t>
            </a:r>
            <a:r>
              <a:rPr lang="nl-NL" sz="2700" b="1" kern="12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nl-NL" sz="2700" b="1" kern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Challenge TB support  </a:t>
            </a:r>
            <a:r>
              <a:rPr lang="nl-NL" sz="2000" dirty="0" smtClean="0"/>
              <a:t/>
            </a:r>
            <a:br>
              <a:rPr lang="nl-NL" sz="2000" dirty="0" smtClean="0"/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21065"/>
              </p:ext>
            </p:extLst>
          </p:nvPr>
        </p:nvGraphicFramePr>
        <p:xfrm>
          <a:off x="0" y="548680"/>
          <a:ext cx="9144000" cy="6074149"/>
        </p:xfrm>
        <a:graphic>
          <a:graphicData uri="http://schemas.openxmlformats.org/drawingml/2006/table">
            <a:tbl>
              <a:tblPr/>
              <a:tblGrid>
                <a:gridCol w="899592"/>
                <a:gridCol w="1152128"/>
                <a:gridCol w="2952328"/>
                <a:gridCol w="4139952"/>
              </a:tblGrid>
              <a:tr h="457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15/21 </a:t>
                      </a:r>
                      <a:endParaRPr lang="en-US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Started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2013,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2014 (TBCAREI)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Started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2015  (APA1)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2015-2016 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APA2)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8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Ukraine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Assessment, site selection, dg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algorithm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regimen design,  protocol, PV, trainings, patient enrolment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7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Kyrgyzstan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BDQ regimen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design, protocols, PV, assistance to regulatory issues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Diagnostic algorithm, regimen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design, protocols, PV, trainings, patient enrolment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129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Tajikistan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BDQ regimen design, protocols, PV, assistance to regulatory issues , quantification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 algorithm, regimen design, protocols, PV, trainings, patient enrolment, assistance to regulatory issues , quantification</a:t>
                      </a:r>
                      <a:endParaRPr lang="en-U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27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Uzbekistan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BDQ introduction and SR</a:t>
                      </a:r>
                      <a:endParaRPr lang="en-U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63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Ethiopia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BDQ introduction and SR</a:t>
                      </a:r>
                      <a:endParaRPr lang="en-U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005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Nigeria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Introductory WS, assessment pilot site</a:t>
                      </a:r>
                      <a:endParaRPr lang="en-U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Continued support to introduction of BDQ</a:t>
                      </a:r>
                      <a:endParaRPr lang="en-U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Botswana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Regulatory support, introductory WS</a:t>
                      </a:r>
                      <a:endParaRPr lang="en-U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55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Tanzania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WS  BDQ and shorter regimen</a:t>
                      </a:r>
                      <a:endParaRPr lang="en-U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Decentralization  of PMDT and shorter regimen</a:t>
                      </a:r>
                      <a:endParaRPr lang="en-U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49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DR Congo</a:t>
                      </a:r>
                      <a:endParaRPr lang="en-U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TA, WS, training for BDQ introduction</a:t>
                      </a:r>
                      <a:endParaRPr lang="en-U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464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Quarterly review meetings 6 BDQ pilots</a:t>
                      </a:r>
                      <a:endParaRPr lang="en-U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Bangladesh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KCNV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involved in shorter regimen only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996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Burma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readiness for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BDQ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PV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PV system, BDQ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7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Indonesia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patients on  BDQ,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PV by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 CEM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 BDQ implementation, SR and DLM introduction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85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Vietnam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25/11 first pts on BDQ, intermediate level PV, start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 month regimen 12/2015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BDQ implementation, SR and DLM introduction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7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Cambodia</a:t>
                      </a:r>
                      <a:endParaRPr lang="en-U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KNCV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invited for assessment of readiness for BDQ implementation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5753" y="152400"/>
            <a:ext cx="8496944" cy="632047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Timelines for BDQ/</a:t>
            </a:r>
            <a:r>
              <a:rPr lang="en-US" sz="2400" dirty="0" err="1" smtClean="0"/>
              <a:t>aDSM</a:t>
            </a:r>
            <a:r>
              <a:rPr lang="en-US" sz="2400" dirty="0" smtClean="0"/>
              <a:t> introduction </a:t>
            </a:r>
            <a:br>
              <a:rPr lang="en-US" sz="2400" dirty="0" smtClean="0"/>
            </a:br>
            <a:r>
              <a:rPr lang="en-US" sz="2400" dirty="0" smtClean="0"/>
              <a:t>(to be customized per country)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H="1">
            <a:off x="2536825" y="10036175"/>
            <a:ext cx="2057400" cy="292100"/>
          </a:xfrm>
          <a:prstGeom prst="straightConnector1">
            <a:avLst/>
          </a:prstGeom>
          <a:noFill/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84848"/>
              </p:ext>
            </p:extLst>
          </p:nvPr>
        </p:nvGraphicFramePr>
        <p:xfrm>
          <a:off x="441325" y="914400"/>
          <a:ext cx="8305799" cy="5366421"/>
        </p:xfrm>
        <a:graphic>
          <a:graphicData uri="http://schemas.openxmlformats.org/drawingml/2006/table">
            <a:tbl>
              <a:tblPr bandRow="1"/>
              <a:tblGrid>
                <a:gridCol w="242242"/>
                <a:gridCol w="2886563"/>
                <a:gridCol w="469550"/>
                <a:gridCol w="390525"/>
                <a:gridCol w="390525"/>
                <a:gridCol w="408905"/>
                <a:gridCol w="391445"/>
                <a:gridCol w="390525"/>
                <a:gridCol w="390525"/>
                <a:gridCol w="390525"/>
                <a:gridCol w="391445"/>
                <a:gridCol w="496225"/>
                <a:gridCol w="533400"/>
                <a:gridCol w="533399"/>
              </a:tblGrid>
              <a:tr h="77356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Steps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                                 Month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M1 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M2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M3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M4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M5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M6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M7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M8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M9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M10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M11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M 12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Initial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assessments, political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commitment, planning, regimen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 design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,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 protocols, diagnostic algorithms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Development of laboratory capacity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86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Procurement and Supply Chain Management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86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4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Early treatment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access in referral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 clinic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Programmatic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preparations: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PV ,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 training curricula, strengthening M&amp;E system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6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  <a:cs typeface="Verdana"/>
                        </a:rPr>
                        <a:t>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Scale-up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64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/>
                          <a:cs typeface="Verdana"/>
                        </a:rPr>
                        <a:t>Overall coordination and monitoring of progress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10800000" flipH="1">
            <a:off x="2536825" y="10036175"/>
            <a:ext cx="2057400" cy="292100"/>
          </a:xfrm>
          <a:prstGeom prst="straightConnector1">
            <a:avLst/>
          </a:prstGeom>
          <a:noFill/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traight Connector 11"/>
          <p:cNvCxnSpPr/>
          <p:nvPr/>
        </p:nvCxnSpPr>
        <p:spPr>
          <a:xfrm flipV="1">
            <a:off x="445770" y="1520602"/>
            <a:ext cx="3108325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95288" y="609600"/>
            <a:ext cx="8748712" cy="7207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practice (KNCV approach </a:t>
            </a:r>
            <a:r>
              <a:rPr lang="en-US" sz="2800" dirty="0" err="1" smtClean="0"/>
              <a:t>icw</a:t>
            </a:r>
            <a:r>
              <a:rPr lang="en-US" sz="2800" dirty="0" smtClean="0"/>
              <a:t> country)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412750" y="1447800"/>
            <a:ext cx="8274050" cy="4800600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On site: Recording of </a:t>
            </a:r>
            <a:r>
              <a:rPr lang="en-US" sz="2000" dirty="0" smtClean="0">
                <a:solidFill>
                  <a:srgbClr val="FF0000"/>
                </a:solidFill>
              </a:rPr>
              <a:t>all </a:t>
            </a:r>
            <a:r>
              <a:rPr lang="en-US" sz="2000" dirty="0">
                <a:solidFill>
                  <a:srgbClr val="FF0000"/>
                </a:solidFill>
              </a:rPr>
              <a:t>AEs of clinical significance</a:t>
            </a:r>
          </a:p>
          <a:p>
            <a:pPr marL="8572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 patient’s file</a:t>
            </a:r>
          </a:p>
          <a:p>
            <a:pPr marL="8572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 electronic R&amp;R system</a:t>
            </a:r>
          </a:p>
          <a:p>
            <a:pPr marL="8572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For patient management by treating clinician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To NTP: (Aggregate) reporting of </a:t>
            </a:r>
            <a:r>
              <a:rPr lang="en-US" sz="2000" dirty="0" smtClean="0">
                <a:solidFill>
                  <a:srgbClr val="FF0000"/>
                </a:solidFill>
              </a:rPr>
              <a:t>AEs of clinical significance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Note: only needed if no </a:t>
            </a:r>
            <a:r>
              <a:rPr lang="en-US" sz="2000" dirty="0" err="1" smtClean="0"/>
              <a:t>eR&amp;R</a:t>
            </a:r>
            <a:r>
              <a:rPr lang="en-US" sz="2000" dirty="0" smtClean="0"/>
              <a:t> in step 1</a:t>
            </a:r>
          </a:p>
          <a:p>
            <a:pPr marL="8572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Programmatic analysis – what elements need further attention/training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marL="8572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Forecasting of ancillary drugs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To PV center: Reporting of </a:t>
            </a:r>
            <a:r>
              <a:rPr lang="en-US" sz="2000" dirty="0" smtClean="0">
                <a:solidFill>
                  <a:srgbClr val="FF0000"/>
                </a:solidFill>
              </a:rPr>
              <a:t>at least SAEs</a:t>
            </a:r>
          </a:p>
          <a:p>
            <a:pPr marL="85725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National PV </a:t>
            </a:r>
            <a:r>
              <a:rPr lang="en-US" sz="2000" dirty="0" err="1" smtClean="0"/>
              <a:t>centre</a:t>
            </a:r>
            <a:r>
              <a:rPr lang="en-US" sz="2000" dirty="0" smtClean="0"/>
              <a:t> with NTP: responsible for linking clinical, PV and other relevant expertise needed for causality assessment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459788" cy="900113"/>
          </a:xfrm>
        </p:spPr>
        <p:txBody>
          <a:bodyPr>
            <a:normAutofit fontScale="90000"/>
          </a:bodyPr>
          <a:lstStyle/>
          <a:p>
            <a:r>
              <a:rPr lang="en-US" dirty="0"/>
              <a:t>KNCV </a:t>
            </a:r>
            <a:r>
              <a:rPr lang="en-US" dirty="0" smtClean="0"/>
              <a:t>approach: </a:t>
            </a:r>
            <a:r>
              <a:rPr lang="en-US" dirty="0" err="1" smtClean="0"/>
              <a:t>aDSM</a:t>
            </a:r>
            <a:r>
              <a:rPr lang="en-US" dirty="0" smtClean="0"/>
              <a:t> in support of access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043863" cy="4419600"/>
          </a:xfrm>
          <a:prstGeom prst="rect">
            <a:avLst/>
          </a:prstGeom>
        </p:spPr>
        <p:txBody>
          <a:bodyPr/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Systematic </a:t>
            </a:r>
            <a:r>
              <a:rPr lang="en-US" sz="2000" dirty="0"/>
              <a:t>approach for all MDR-TB patients (starting in pilot sites) – ensuring good clinical management for all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Ensure early access under good treatment and follow-up conditions at MDR treatment center to gain confidence, while building the </a:t>
            </a:r>
            <a:r>
              <a:rPr lang="en-US" sz="2000" dirty="0" err="1" smtClean="0"/>
              <a:t>aDSM</a:t>
            </a:r>
            <a:r>
              <a:rPr lang="en-US" sz="2000" dirty="0" smtClean="0"/>
              <a:t> programmatic </a:t>
            </a:r>
            <a:r>
              <a:rPr lang="en-US" sz="2000" dirty="0"/>
              <a:t>conditions to provide further training / supervision in support of role-out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International “hotline</a:t>
            </a:r>
            <a:r>
              <a:rPr lang="en-US" sz="2000" dirty="0"/>
              <a:t>” with the KNCV </a:t>
            </a:r>
            <a:r>
              <a:rPr lang="en-US" sz="2000" dirty="0" smtClean="0"/>
              <a:t>clinical </a:t>
            </a:r>
            <a:r>
              <a:rPr lang="en-US" sz="2000" dirty="0"/>
              <a:t>support </a:t>
            </a:r>
            <a:r>
              <a:rPr lang="en-US" sz="2000" dirty="0" smtClean="0"/>
              <a:t>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Ensure HSS approach </a:t>
            </a:r>
            <a:r>
              <a:rPr lang="en-US" sz="2000" dirty="0" smtClean="0"/>
              <a:t>– TB </a:t>
            </a:r>
            <a:r>
              <a:rPr lang="en-US" sz="2000" dirty="0"/>
              <a:t>as a means to strengthen the </a:t>
            </a:r>
            <a:r>
              <a:rPr lang="en-US" sz="2000" dirty="0" smtClean="0"/>
              <a:t>PV system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Integration </a:t>
            </a:r>
            <a:r>
              <a:rPr lang="en-US" sz="2000" dirty="0"/>
              <a:t>of standardized AE </a:t>
            </a:r>
            <a:r>
              <a:rPr lang="en-US" sz="2000" dirty="0" smtClean="0"/>
              <a:t>recording </a:t>
            </a:r>
            <a:r>
              <a:rPr lang="en-US" sz="2000" dirty="0"/>
              <a:t>and reporting in existing R&amp;R systems (both at NTP and PV </a:t>
            </a:r>
            <a:r>
              <a:rPr lang="en-US" sz="2000" dirty="0" err="1" smtClean="0"/>
              <a:t>centre</a:t>
            </a:r>
            <a:r>
              <a:rPr lang="en-US" sz="2000" dirty="0" smtClean="0"/>
              <a:t> </a:t>
            </a:r>
            <a:r>
              <a:rPr lang="en-US" sz="2000" dirty="0"/>
              <a:t>side)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Including private sector providers in the planning for </a:t>
            </a:r>
            <a:r>
              <a:rPr lang="en-US" sz="2000" dirty="0" smtClean="0"/>
              <a:t>scale-up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349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66947"/>
              </p:ext>
            </p:extLst>
          </p:nvPr>
        </p:nvGraphicFramePr>
        <p:xfrm>
          <a:off x="228600" y="838200"/>
          <a:ext cx="8610597" cy="5925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00"/>
                <a:gridCol w="457200"/>
                <a:gridCol w="380998"/>
                <a:gridCol w="381000"/>
                <a:gridCol w="381000"/>
                <a:gridCol w="381000"/>
                <a:gridCol w="381000"/>
                <a:gridCol w="381000"/>
                <a:gridCol w="533399"/>
              </a:tblGrid>
              <a:tr h="2645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Steps towards a functioning PV system</a:t>
                      </a:r>
                      <a:endParaRPr lang="en-US" sz="20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months until </a:t>
                      </a:r>
                      <a:r>
                        <a:rPr lang="en-US" sz="1800" dirty="0" smtClean="0">
                          <a:effectLst/>
                        </a:rPr>
                        <a:t>programmatic </a:t>
                      </a:r>
                      <a:r>
                        <a:rPr lang="en-US" sz="1800" baseline="0" dirty="0" smtClean="0">
                          <a:effectLst/>
                        </a:rPr>
                        <a:t> PV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344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Roll-out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ctr"/>
                </a:tc>
              </a:tr>
              <a:tr h="308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Create national NTP/NPVC coordinating</a:t>
                      </a:r>
                      <a:r>
                        <a:rPr lang="en-US" sz="1800" baseline="0" dirty="0" smtClean="0">
                          <a:effectLst/>
                        </a:rPr>
                        <a:t> mechanism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326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Decide on level of PV needed</a:t>
                      </a:r>
                      <a:r>
                        <a:rPr lang="en-US" sz="1800" baseline="0" dirty="0" smtClean="0">
                          <a:effectLst/>
                        </a:rPr>
                        <a:t> - </a:t>
                      </a:r>
                      <a:r>
                        <a:rPr lang="en-US" sz="1800" dirty="0" smtClean="0">
                          <a:effectLst/>
                        </a:rPr>
                        <a:t>Develop PV protocol 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352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</a:t>
                      </a:r>
                      <a:r>
                        <a:rPr lang="en-US" sz="1800" dirty="0" smtClean="0">
                          <a:effectLst/>
                        </a:rPr>
                        <a:t> roles ,responsibilities each level NTP and NPVC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326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Develop human resource plan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326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Define </a:t>
                      </a:r>
                      <a:r>
                        <a:rPr lang="en-US" sz="1800" dirty="0" smtClean="0">
                          <a:effectLst/>
                        </a:rPr>
                        <a:t>local </a:t>
                      </a:r>
                      <a:r>
                        <a:rPr lang="en-US" sz="1800" dirty="0">
                          <a:effectLst/>
                        </a:rPr>
                        <a:t>list of data elements and data </a:t>
                      </a:r>
                      <a:r>
                        <a:rPr lang="en-US" sz="1800" dirty="0" smtClean="0">
                          <a:effectLst/>
                        </a:rPr>
                        <a:t>dictionary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326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Decide on </a:t>
                      </a:r>
                      <a:r>
                        <a:rPr lang="en-US" sz="1800" dirty="0" err="1" smtClean="0">
                          <a:effectLst/>
                        </a:rPr>
                        <a:t>eR&amp;R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system </a:t>
                      </a:r>
                      <a:r>
                        <a:rPr lang="en-US" sz="1800" dirty="0" smtClean="0">
                          <a:effectLst/>
                        </a:rPr>
                        <a:t>for </a:t>
                      </a:r>
                      <a:r>
                        <a:rPr lang="en-US" sz="1800" dirty="0">
                          <a:effectLst/>
                        </a:rPr>
                        <a:t>PV data </a:t>
                      </a:r>
                      <a:r>
                        <a:rPr lang="en-US" sz="1800" dirty="0" smtClean="0">
                          <a:effectLst/>
                        </a:rPr>
                        <a:t>collection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308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Customize/design new or adjust existing </a:t>
                      </a:r>
                      <a:r>
                        <a:rPr lang="en-US" sz="1800" baseline="0" dirty="0" err="1" smtClean="0">
                          <a:effectLst/>
                        </a:rPr>
                        <a:t>eR&amp;R</a:t>
                      </a:r>
                      <a:r>
                        <a:rPr lang="en-US" sz="1800" baseline="0" dirty="0" smtClean="0">
                          <a:effectLst/>
                        </a:rPr>
                        <a:t> system 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308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Include PV data elements in MDR-TB </a:t>
                      </a:r>
                      <a:r>
                        <a:rPr lang="en-US" sz="1700" dirty="0" smtClean="0">
                          <a:effectLst/>
                        </a:rPr>
                        <a:t>data </a:t>
                      </a:r>
                      <a:r>
                        <a:rPr lang="en-US" sz="1700" dirty="0">
                          <a:effectLst/>
                        </a:rPr>
                        <a:t>collection tools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326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Develop data management plan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326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Develop SOPs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326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Training on </a:t>
                      </a:r>
                      <a:r>
                        <a:rPr lang="en-US" sz="1800" dirty="0" smtClean="0">
                          <a:effectLst/>
                        </a:rPr>
                        <a:t>PV</a:t>
                      </a:r>
                      <a:r>
                        <a:rPr lang="en-US" sz="1800" baseline="0" dirty="0" smtClean="0">
                          <a:effectLst/>
                        </a:rPr>
                        <a:t> for all staff involved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568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 specific experts to the national Pharmaceutical Safety team for causality </a:t>
                      </a:r>
                      <a:r>
                        <a:rPr lang="en-US" sz="1800" dirty="0" smtClean="0">
                          <a:effectLst/>
                        </a:rPr>
                        <a:t>assessment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326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 electronic data collection system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363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Pilot data collection and processing up to national </a:t>
                      </a:r>
                      <a:r>
                        <a:rPr lang="en-US" sz="1800" dirty="0" smtClean="0">
                          <a:effectLst/>
                        </a:rPr>
                        <a:t>level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70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</a:tr>
              <a:tr h="308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Start</a:t>
                      </a:r>
                      <a:r>
                        <a:rPr lang="en-US" sz="1800" baseline="0" dirty="0" smtClean="0">
                          <a:effectLst/>
                        </a:rPr>
                        <a:t> (programmatic) PV</a:t>
                      </a:r>
                      <a:r>
                        <a:rPr lang="en-US" sz="1800" dirty="0" smtClean="0">
                          <a:effectLst/>
                        </a:rPr>
                        <a:t> implementation</a:t>
                      </a:r>
                      <a:endParaRPr lang="en-US" sz="18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rgbClr val="221E1F"/>
                        </a:solidFill>
                        <a:effectLst/>
                        <a:latin typeface="Verdana"/>
                        <a:ea typeface="SimSun"/>
                        <a:cs typeface="Plantin Light"/>
                      </a:endParaRPr>
                    </a:p>
                  </a:txBody>
                  <a:tcPr marL="57226" marR="57226" marT="0" marB="0" anchor="b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76200"/>
            <a:ext cx="8208963" cy="6477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KNCV Practical steps building PV for MDRTB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77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3600" b="1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orporate powerpoint KNCV empty def SEPT 2015-2" id="{965DFBF1-DDB5-4489-BCE8-E4BBD77F2634}" vid="{07410F38-DB34-4BDF-9D68-F1A1F2912497}"/>
    </a:ext>
  </a:extLst>
</a:theme>
</file>

<file path=ppt/theme/theme2.xml><?xml version="1.0" encoding="utf-8"?>
<a:theme xmlns:a="http://schemas.openxmlformats.org/drawingml/2006/main" name="Contentslide 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orporate powerpoint KNCV empty def SEPT 2015-2" id="{965DFBF1-DDB5-4489-BCE8-E4BBD77F2634}" vid="{C977E5B5-9B62-466B-82B4-24FF06034DC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porate powerpoint KNCV empty def SEPT 2015-2" id="{965DFBF1-DDB5-4489-BCE8-E4BBD77F2634}" vid="{239C606D-A864-4D4F-B271-92E8E94330B5}"/>
    </a:ext>
  </a:extLst>
</a:theme>
</file>

<file path=ppt/theme/theme4.xml><?xml version="1.0" encoding="utf-8"?>
<a:theme xmlns:a="http://schemas.openxmlformats.org/drawingml/2006/main" name="TB CAP Standard Presentation Template B&amp;W">
  <a:themeElements>
    <a:clrScheme name="ERSIN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ERSI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RSIN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ntentslide 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Title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3600" b="1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TB CAP Standard Presentation Template B&amp;W">
  <a:themeElements>
    <a:clrScheme name="ERSIN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ERSI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RSIN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SIN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358</TotalTime>
  <Words>1354</Words>
  <Application>Microsoft Office PowerPoint</Application>
  <PresentationFormat>On-screen Show (4:3)</PresentationFormat>
  <Paragraphs>473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Blank</vt:lpstr>
      <vt:lpstr>Contentslide basic</vt:lpstr>
      <vt:lpstr>Custom Design</vt:lpstr>
      <vt:lpstr>TB CAP Standard Presentation Template B&amp;W</vt:lpstr>
      <vt:lpstr>1_Contentslide basic</vt:lpstr>
      <vt:lpstr>Titlepages</vt:lpstr>
      <vt:lpstr>1_TB CAP Standard Presentation Template B&amp;W</vt:lpstr>
      <vt:lpstr>KNCV experience with PV/aDSM</vt:lpstr>
      <vt:lpstr>USAID’s flagship TB control project October 2014 - September 2019</vt:lpstr>
      <vt:lpstr>PowerPoint Presentation</vt:lpstr>
      <vt:lpstr>Challenge TB currently active in 21 countries and the East African region </vt:lpstr>
      <vt:lpstr>Introduction of BDQ with Challenge TB support   </vt:lpstr>
      <vt:lpstr>Timelines for BDQ/aDSM introduction  (to be customized per country)</vt:lpstr>
      <vt:lpstr>In practice (KNCV approach icw country)</vt:lpstr>
      <vt:lpstr>KNCV approach: aDSM in support of access</vt:lpstr>
      <vt:lpstr>KNCV Practical steps building PV for MDRTB</vt:lpstr>
      <vt:lpstr>Evaluate short regimens &amp; new drugs under Operational/implementation Research conditions?</vt:lpstr>
      <vt:lpstr>Proposed triaging and treating  of MDR-TB patients</vt:lpstr>
      <vt:lpstr>Proposed triaging and treating  of MDR-TB patients</vt:lpstr>
      <vt:lpstr>Proposed triaging and treating  of MDR-TB patients</vt:lpstr>
      <vt:lpstr>Country  experiences</vt:lpstr>
      <vt:lpstr>Country experience Tajikistan</vt:lpstr>
      <vt:lpstr>Tajikistan PV experience</vt:lpstr>
      <vt:lpstr>NEXT STEPS</vt:lpstr>
    </vt:vector>
  </TitlesOfParts>
  <Company>KNCVTBC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Verver</dc:creator>
  <cp:lastModifiedBy>Suzanne Verver</cp:lastModifiedBy>
  <cp:revision>44</cp:revision>
  <dcterms:created xsi:type="dcterms:W3CDTF">2015-12-02T12:42:08Z</dcterms:created>
  <dcterms:modified xsi:type="dcterms:W3CDTF">2015-12-04T07:57:44Z</dcterms:modified>
</cp:coreProperties>
</file>